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62" r:id="rId2"/>
  </p:sldMasterIdLst>
  <p:notesMasterIdLst>
    <p:notesMasterId r:id="rId49"/>
  </p:notesMasterIdLst>
  <p:sldIdLst>
    <p:sldId id="257" r:id="rId3"/>
    <p:sldId id="404" r:id="rId4"/>
    <p:sldId id="402" r:id="rId5"/>
    <p:sldId id="407" r:id="rId6"/>
    <p:sldId id="408" r:id="rId7"/>
    <p:sldId id="409" r:id="rId8"/>
    <p:sldId id="410" r:id="rId9"/>
    <p:sldId id="411" r:id="rId10"/>
    <p:sldId id="412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66" r:id="rId46"/>
    <p:sldId id="468" r:id="rId47"/>
    <p:sldId id="467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FDB7F48-183D-4770-BFA8-D0AFFFA10F92}">
          <p14:sldIdLst>
            <p14:sldId id="257"/>
            <p14:sldId id="404"/>
            <p14:sldId id="402"/>
            <p14:sldId id="407"/>
            <p14:sldId id="408"/>
            <p14:sldId id="409"/>
            <p14:sldId id="410"/>
            <p14:sldId id="411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66"/>
            <p14:sldId id="468"/>
            <p14:sldId id="4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5694"/>
  </p:normalViewPr>
  <p:slideViewPr>
    <p:cSldViewPr snapToGrid="0" snapToObjects="1" showGuides="1">
      <p:cViewPr varScale="1">
        <p:scale>
          <a:sx n="85" d="100"/>
          <a:sy n="85" d="100"/>
        </p:scale>
        <p:origin x="461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29B294C-AB67-486D-B249-B3D5AA32500F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55B482B-8286-425B-8963-00C1AA4081E4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" name="Полилиния 4">
                <a:extLst>
                  <a:ext uri="{FF2B5EF4-FFF2-40B4-BE49-F238E27FC236}">
                    <a16:creationId xmlns:a16="http://schemas.microsoft.com/office/drawing/2014/main" id="{7B91AF19-E7BE-44A1-93A3-998EAF178A3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5">
                <a:extLst>
                  <a:ext uri="{FF2B5EF4-FFF2-40B4-BE49-F238E27FC236}">
                    <a16:creationId xmlns:a16="http://schemas.microsoft.com/office/drawing/2014/main" id="{0767E853-25A4-4B31-8210-0EE4885596E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 14">
              <a:extLst>
                <a:ext uri="{FF2B5EF4-FFF2-40B4-BE49-F238E27FC236}">
                  <a16:creationId xmlns:a16="http://schemas.microsoft.com/office/drawing/2014/main" id="{8587603D-F870-4B17-BDCE-3CDCBBAF437D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0084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8AF114E-3922-48C8-BB00-2648CA7DF9BD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1B048C5B-186E-4863-AD43-6920DF039FBE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4">
                <a:extLst>
                  <a:ext uri="{FF2B5EF4-FFF2-40B4-BE49-F238E27FC236}">
                    <a16:creationId xmlns:a16="http://schemas.microsoft.com/office/drawing/2014/main" id="{3639ADB9-2379-4AAD-B925-C644D157E66B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5">
                <a:extLst>
                  <a:ext uri="{FF2B5EF4-FFF2-40B4-BE49-F238E27FC236}">
                    <a16:creationId xmlns:a16="http://schemas.microsoft.com/office/drawing/2014/main" id="{FB5EC27A-C659-49CE-8C3C-A6580D2B997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" name="Полилиния 13">
              <a:extLst>
                <a:ext uri="{FF2B5EF4-FFF2-40B4-BE49-F238E27FC236}">
                  <a16:creationId xmlns:a16="http://schemas.microsoft.com/office/drawing/2014/main" id="{3F61C281-5180-4F83-8C85-B8291308054E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84916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FB0DB8-C71C-4468-A809-BAA176EAA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7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941013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261284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38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8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844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348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09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351591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6610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81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349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E3D7-AE31-4D1D-B84F-A9C5549FD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7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15AF9-8EA5-4DFD-A86C-F334BDA2E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53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543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638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9108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2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3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600606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981975-8BAD-4078-83F2-E4444FBD3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1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6A2786-6A6B-499F-8660-0C8E1FBA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3A14B-95E3-459B-ADB7-DCA2135B82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4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E55D65-B098-40F9-B716-2E6D917D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837895-E04A-4836-A666-006F5D4D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8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972543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F684E85B-54AA-4C7E-B3C5-2FF48D4E060B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85E648-34C5-4126-BCCF-8AA440C9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A0C62B4-DD2B-4E19-9D89-880FB79D6D30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2" name="Скругленный прямоугольник 15">
              <a:extLst>
                <a:ext uri="{FF2B5EF4-FFF2-40B4-BE49-F238E27FC236}">
                  <a16:creationId xmlns:a16="http://schemas.microsoft.com/office/drawing/2014/main" id="{EF4420CF-44F6-4971-A3CB-6F4859247F9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5C56460-8777-4F20-8B96-DF81D80A4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CF431E-320F-4DEE-BCAB-52B44B18A98F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" name="Скругленный прямоугольник 20">
              <a:extLst>
                <a:ext uri="{FF2B5EF4-FFF2-40B4-BE49-F238E27FC236}">
                  <a16:creationId xmlns:a16="http://schemas.microsoft.com/office/drawing/2014/main" id="{770F6D9A-4937-467B-A814-9422D2D5F038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A4E11D32-F38F-45E3-86F8-42753659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770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  <p:sp>
        <p:nvSpPr>
          <p:cNvPr id="14" name="Скругленный прямоугольник 25">
            <a:extLst>
              <a:ext uri="{FF2B5EF4-FFF2-40B4-BE49-F238E27FC236}">
                <a16:creationId xmlns:a16="http://schemas.microsoft.com/office/drawing/2014/main" id="{5C28B4A8-E301-4822-919B-107223CD0B38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32">
            <a:extLst>
              <a:ext uri="{FF2B5EF4-FFF2-40B4-BE49-F238E27FC236}">
                <a16:creationId xmlns:a16="http://schemas.microsoft.com/office/drawing/2014/main" id="{BE41B19D-BFA3-4B52-A2D6-94539CD07470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870890-B5B9-4F02-B5FC-066C5A8F2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637852-0C7C-400E-B7D3-0702021D2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30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D72EC2-1D3F-4258-BFE8-EF9847349A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560554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00167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6780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92814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54999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072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132985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4175E-1C94-4685-BC72-03AAC965808E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3555280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BE524-55BD-41C0-82E7-8114E58F8850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599923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D4447-B460-4DB0-9CFC-66C935A85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0651121-A23D-4951-8A6C-CCAA6E230629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E1AA65D5-EADC-4164-A710-DD9B3CFF7818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0">
                <a:extLst>
                  <a:ext uri="{FF2B5EF4-FFF2-40B4-BE49-F238E27FC236}">
                    <a16:creationId xmlns:a16="http://schemas.microsoft.com/office/drawing/2014/main" id="{0F758A10-4FF6-4991-987C-B7C8064A8BC8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Полилиния 11">
                <a:extLst>
                  <a:ext uri="{FF2B5EF4-FFF2-40B4-BE49-F238E27FC236}">
                    <a16:creationId xmlns:a16="http://schemas.microsoft.com/office/drawing/2014/main" id="{239B1A7B-2558-402F-9E6C-562866F564E3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" name="Полилиния 9">
              <a:extLst>
                <a:ext uri="{FF2B5EF4-FFF2-40B4-BE49-F238E27FC236}">
                  <a16:creationId xmlns:a16="http://schemas.microsoft.com/office/drawing/2014/main" id="{95E5F91D-90AF-4976-AF65-87B600E02D65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25997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DB5CC2-FE94-499A-81AC-03B2E3B1B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3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E96FBA-9F06-48D5-A183-34D9D0527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5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288303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2276362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48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085388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03024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2816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8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41844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2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33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3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01715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673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863179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47" Type="http://schemas.openxmlformats.org/officeDocument/2006/relationships/slideLayout" Target="../slideLayouts/slideLayout89.xml"/><Relationship Id="rId50" Type="http://schemas.openxmlformats.org/officeDocument/2006/relationships/slideLayout" Target="../slideLayouts/slideLayout92.xml"/><Relationship Id="rId55" Type="http://schemas.openxmlformats.org/officeDocument/2006/relationships/slideLayout" Target="../slideLayouts/slideLayout97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slideLayout" Target="../slideLayouts/slideLayout87.xml"/><Relationship Id="rId53" Type="http://schemas.openxmlformats.org/officeDocument/2006/relationships/slideLayout" Target="../slideLayouts/slideLayout95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85.xml"/><Relationship Id="rId48" Type="http://schemas.openxmlformats.org/officeDocument/2006/relationships/slideLayout" Target="../slideLayouts/slideLayout90.xml"/><Relationship Id="rId56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93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83.xml"/><Relationship Id="rId54" Type="http://schemas.openxmlformats.org/officeDocument/2006/relationships/slideLayout" Target="../slideLayouts/slideLayout96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49" Type="http://schemas.openxmlformats.org/officeDocument/2006/relationships/slideLayout" Target="../slideLayouts/slideLayout91.xml"/><Relationship Id="rId57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3.xml"/><Relationship Id="rId44" Type="http://schemas.openxmlformats.org/officeDocument/2006/relationships/slideLayout" Target="../slideLayouts/slideLayout86.xml"/><Relationship Id="rId52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59" r:id="rId4"/>
    <p:sldLayoutId id="2147483756" r:id="rId5"/>
    <p:sldLayoutId id="2147483703" r:id="rId6"/>
    <p:sldLayoutId id="2147483738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9" r:id="rId33"/>
    <p:sldLayoutId id="2147483740" r:id="rId34"/>
    <p:sldLayoutId id="2147483730" r:id="rId35"/>
    <p:sldLayoutId id="2147483731" r:id="rId36"/>
    <p:sldLayoutId id="2147483732" r:id="rId37"/>
    <p:sldLayoutId id="2147483735" r:id="rId38"/>
    <p:sldLayoutId id="2147483739" r:id="rId39"/>
    <p:sldLayoutId id="2147483737" r:id="rId40"/>
    <p:sldLayoutId id="2147483760" r:id="rId41"/>
    <p:sldLayoutId id="2147483761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AB45831-5A41-46A7-B645-FC8DCFF7E160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5499BEF-B29B-4A40-9FF8-F5E97061F4EA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187B8539-809B-4A0C-B14A-114150ED915B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9AC1D955-736E-4722-8443-5EFD7F911D86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3C2F349-F7F4-4239-909A-C3C64658F881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7743953A-80E7-48E7-9847-E6E6B1C16F34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C7B4D9C7-27B9-42B4-8FDC-4340D7394108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1F7E952-F142-486F-9050-2D658F733E47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9B2A136-0098-4785-B1B0-8A292625B393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90EDCCE0-E2D9-42A2-82C0-FEA957BD0309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6F74694-0E43-4D57-B090-9DE31101D8F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04ABC4E-6181-4CCF-BBB0-A5D9AF610446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8F03B812-922F-4B27-917D-AD56E4AD5FFF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BFC4D9A8-03A0-4352-84AA-AC3C4C55934F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B038F8D0-C86F-4CD6-9FD1-EE6CF08D72E9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2346C28E-8C16-4412-92BE-CAD14CB55447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367C985C-5EA3-4113-8CAE-5800FDAD8DBE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EA689CA-605A-4CCE-BC14-174F03359B9B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A47ABF8D-3F98-4027-B5BC-553D579BB9DC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45890F30-3FDF-4C72-B741-661A9448619A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DE95B04C-B0D0-422D-858F-671976B0B72D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D567FA7-4ABB-4F6F-A4C9-AB9C0D396BE5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600F942-65B4-4BE4-8925-1E74E03FF4D5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00CF7F86-9C33-4DD6-A7D4-041A32543DCA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F9ADFF9B-B1D0-443D-A386-64F27C445630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8774382-C3ED-4451-8AB2-E7835534B68D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7910AA9C-48C9-4DF5-B28D-8D8547C5128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F9D74A4F-278D-4EAB-891B-2BB8C83F17AA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97D43275-00D0-4A95-AF46-1C9EF0631964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B32A5978-E67F-4D44-9D93-2D2D65703054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29D96B5F-5AB1-4B05-A66C-7C55E619B5EF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882BA2A2-3B79-4250-BB7B-A1A528247589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1B7AC49-D01B-496E-9A84-AC9354524B16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E28468C2-53E4-4E9F-A8D4-DD0D1F1D0F1E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0F256EE9-D98F-43C0-B124-994560BF887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8DCDEC0C-CCE1-49F2-9181-F9AF4895127A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6F50BF8-8B9E-4E29-BA11-6DE268C05F0C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7F73754-16C5-4B12-B51A-8EC1FA821B27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6AAE0147-1EE3-4EFE-AE7E-B6FD369A26D2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8FB95073-8E46-4B32-A779-DEDEF101AA14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1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17" r:id="rId44"/>
    <p:sldLayoutId id="2147483818" r:id="rId45"/>
    <p:sldLayoutId id="2147483825" r:id="rId46"/>
    <p:sldLayoutId id="2147483826" r:id="rId47"/>
    <p:sldLayoutId id="2147483827" r:id="rId48"/>
    <p:sldLayoutId id="2147483829" r:id="rId49"/>
    <p:sldLayoutId id="2147483830" r:id="rId50"/>
    <p:sldLayoutId id="2147483831" r:id="rId51"/>
    <p:sldLayoutId id="2147483832" r:id="rId52"/>
    <p:sldLayoutId id="2147483840" r:id="rId53"/>
    <p:sldLayoutId id="2147483841" r:id="rId54"/>
    <p:sldLayoutId id="2147483842" r:id="rId55"/>
    <p:sldLayoutId id="2147483843" r:id="rId56"/>
    <p:sldLayoutId id="2147483844" r:id="rId5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>
          <p15:clr>
            <a:srgbClr val="FDE53C"/>
          </p15:clr>
        </p15:guide>
        <p15:guide id="14" pos="7265">
          <p15:clr>
            <a:srgbClr val="FDE53C"/>
          </p15:clr>
        </p15:guide>
        <p15:guide id="16" orient="horz" pos="3906">
          <p15:clr>
            <a:srgbClr val="FDE53C"/>
          </p15:clr>
        </p15:guide>
        <p15:guide id="17" pos="5110">
          <p15:clr>
            <a:srgbClr val="FDE53C"/>
          </p15:clr>
        </p15:guide>
        <p15:guide id="18" pos="2547">
          <p15:clr>
            <a:srgbClr val="FDE53C"/>
          </p15:clr>
        </p15:guide>
        <p15:guide id="19" pos="3840">
          <p15:clr>
            <a:srgbClr val="FDE53C"/>
          </p15:clr>
        </p15:guide>
        <p15:guide id="22" orient="horz" pos="436">
          <p15:clr>
            <a:srgbClr val="FDE53C"/>
          </p15:clr>
        </p15:guide>
        <p15:guide id="23" orient="horz" pos="1117">
          <p15:clr>
            <a:srgbClr val="FDE53C"/>
          </p15:clr>
        </p15:guide>
        <p15:guide id="24" pos="2116">
          <p15:clr>
            <a:srgbClr val="FDE53C"/>
          </p15:clr>
        </p15:guide>
        <p15:guide id="25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pic/performance/rendering/inspect-gpu-render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quare/okhttp/tree/master/samples/guide/src/main/java/okhttp3/recipes/kt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9A86CE99-50A9-4045-96C3-311CFBF24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813" y="3639110"/>
            <a:ext cx="10223500" cy="277812"/>
          </a:xfrm>
        </p:spPr>
        <p:txBody>
          <a:bodyPr/>
          <a:lstStyle/>
          <a:p>
            <a:r>
              <a:rPr lang="ru-RU" dirty="0"/>
              <a:t>Айдаров Асхар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477722"/>
            <a:ext cx="10220325" cy="2742289"/>
          </a:xfrm>
        </p:spPr>
        <p:txBody>
          <a:bodyPr/>
          <a:lstStyle/>
          <a:p>
            <a:r>
              <a:rPr lang="ru-RU" dirty="0"/>
              <a:t>Многопоточность и сетевое взаимодействие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182166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problems. Logs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8F0C4C-DFFE-43EB-B909-3A6710DC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692289"/>
            <a:ext cx="11177678" cy="1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34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problems. Profiler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D493D322-F66D-411A-AA48-EAAC543A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06" y="2028695"/>
            <a:ext cx="9525235" cy="280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1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problems. HWUI Rendering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2DF22-FD76-43C3-9EBC-528A8B98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042" y="0"/>
            <a:ext cx="3093958" cy="6875462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B879E9EA-AA81-4874-A675-80062EBD1F20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8420179" cy="442753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400" dirty="0"/>
              <a:t>Вертикальные линии</a:t>
            </a:r>
            <a:r>
              <a:rPr lang="en-US" sz="2400" dirty="0"/>
              <a:t>: </a:t>
            </a:r>
            <a:r>
              <a:rPr lang="ru-RU" sz="2400" dirty="0"/>
              <a:t>дают понять сколько времени заняла отрисовка кадра</a:t>
            </a:r>
            <a:endParaRPr lang="en-US" sz="2400" dirty="0"/>
          </a:p>
          <a:p>
            <a:pPr marL="0" lvl="1" indent="0">
              <a:buNone/>
            </a:pPr>
            <a:endParaRPr lang="ru-RU" sz="2400" dirty="0"/>
          </a:p>
          <a:p>
            <a:pPr marL="0" lvl="1" indent="0">
              <a:buNone/>
            </a:pPr>
            <a:r>
              <a:rPr lang="ru-RU" sz="2400" dirty="0"/>
              <a:t>Горизонтальные</a:t>
            </a:r>
            <a:r>
              <a:rPr lang="en-US" sz="2400" dirty="0"/>
              <a:t>:</a:t>
            </a:r>
            <a:endParaRPr lang="ru-RU" sz="2400" dirty="0"/>
          </a:p>
          <a:p>
            <a:pPr lvl="1"/>
            <a:r>
              <a:rPr lang="ru-RU" sz="2400" dirty="0"/>
              <a:t>Зеленая линия – 16мс</a:t>
            </a:r>
          </a:p>
          <a:p>
            <a:pPr lvl="1"/>
            <a:r>
              <a:rPr lang="ru-RU" sz="2400" dirty="0"/>
              <a:t>Желтая – 21мс </a:t>
            </a:r>
          </a:p>
          <a:p>
            <a:pPr lvl="1"/>
            <a:r>
              <a:rPr lang="ru-RU" sz="2400" dirty="0"/>
              <a:t>Красная – 31мс</a:t>
            </a:r>
            <a:endParaRPr lang="en-US" sz="2400" dirty="0"/>
          </a:p>
          <a:p>
            <a:pPr marL="0" lvl="1" indent="0">
              <a:buNone/>
            </a:pPr>
            <a:endParaRPr lang="en-US" sz="2400" dirty="0"/>
          </a:p>
          <a:p>
            <a:pPr marL="0" lvl="1" indent="0">
              <a:buNone/>
            </a:pPr>
            <a:r>
              <a:rPr lang="en-US" sz="2400" dirty="0">
                <a:hlinkClick r:id="rId3"/>
              </a:rPr>
              <a:t>https://developer.android.com/topic/performance/rendering/inspect-gpu-rendering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711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Mode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53F748-1B4A-4ABC-8A3D-4C26931F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88" y="1963579"/>
            <a:ext cx="7321024" cy="29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3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Mode. Write on Main Thread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3E4315-F9D7-4A76-BFCC-7A3377DC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23" y="2471738"/>
            <a:ext cx="8144354" cy="16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2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Mode. Write on Main Thread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3E4315-F9D7-4A76-BFCC-7A3377DC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23" y="2471738"/>
            <a:ext cx="8144354" cy="16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77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Mode. Write on Main Thread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F834A0A6-D7CA-46BA-B8BB-4278B93A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71" y="1504950"/>
            <a:ext cx="34385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8FC7526-F0C0-4389-843D-89E1B314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54" y="3667126"/>
            <a:ext cx="8412487" cy="314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1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Network. Main Thread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C06483-F681-40C1-9D02-B7C1CE5F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0" y="3878466"/>
            <a:ext cx="6925591" cy="6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3A8429-A3EA-4675-BB7B-6D3136807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"/>
          <a:stretch/>
        </p:blipFill>
        <p:spPr>
          <a:xfrm>
            <a:off x="677334" y="2411967"/>
            <a:ext cx="7917794" cy="713044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41C1B876-7905-4120-9732-36073AAB22D3}"/>
              </a:ext>
            </a:extLst>
          </p:cNvPr>
          <p:cNvSpPr txBox="1">
            <a:spLocks/>
          </p:cNvSpPr>
          <p:nvPr/>
        </p:nvSpPr>
        <p:spPr>
          <a:xfrm>
            <a:off x="677334" y="1962870"/>
            <a:ext cx="3889791" cy="344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AndroidManifest.xml</a:t>
            </a:r>
            <a:endParaRPr lang="ru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3BC67-12F1-4F93-86FD-FD907D1C3FB2}"/>
              </a:ext>
            </a:extLst>
          </p:cNvPr>
          <p:cNvSpPr txBox="1"/>
          <p:nvPr/>
        </p:nvSpPr>
        <p:spPr>
          <a:xfrm>
            <a:off x="617890" y="3476299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ru-RU" dirty="0">
                <a:solidFill>
                  <a:srgbClr val="000000"/>
                </a:solidFill>
              </a:rPr>
              <a:t>Код:</a:t>
            </a:r>
            <a:endParaRPr lang="ru-RU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E2AEA-B824-487C-A2FC-88EC39FA585E}"/>
              </a:ext>
            </a:extLst>
          </p:cNvPr>
          <p:cNvSpPr txBox="1"/>
          <p:nvPr/>
        </p:nvSpPr>
        <p:spPr>
          <a:xfrm>
            <a:off x="617890" y="5845299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dirty="0" err="1">
                <a:solidFill>
                  <a:srgbClr val="000000"/>
                </a:solidFill>
              </a:rPr>
              <a:t>loadData</a:t>
            </a:r>
            <a:r>
              <a:rPr lang="en-US" dirty="0">
                <a:solidFill>
                  <a:srgbClr val="000000"/>
                </a:solidFill>
              </a:rPr>
              <a:t> – </a:t>
            </a:r>
            <a:r>
              <a:rPr lang="ru-RU" dirty="0">
                <a:solidFill>
                  <a:srgbClr val="000000"/>
                </a:solidFill>
              </a:rPr>
              <a:t>загружает строку из сети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49062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Нельзя выполнять запросы в сеть из главного потока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043892A-23F2-48A0-A487-6ACFF1D7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2" y="2548949"/>
            <a:ext cx="11754196" cy="232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74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Исправляем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1633FD-A899-447A-A833-E0F2B391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83" y="2627660"/>
            <a:ext cx="9398118" cy="206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35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Нельзя менять </a:t>
            </a:r>
            <a:r>
              <a:rPr lang="en-US" dirty="0"/>
              <a:t>UI </a:t>
            </a:r>
            <a:r>
              <a:rPr lang="ru-RU" dirty="0"/>
              <a:t>не из главного потока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4880E59-C742-41F9-93C4-CB0128AF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4" y="2075498"/>
            <a:ext cx="10904564" cy="30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69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ActivityThread.class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3322CAB-9D04-44A0-870B-047AB751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58" y="1945957"/>
            <a:ext cx="8137083" cy="36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7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Handler. Looper. Message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1C21137-CAF1-458B-B9C9-86445B30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66" y="1795463"/>
            <a:ext cx="5920842" cy="44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8CE1442A-B997-4779-9B24-B529160FB768}"/>
              </a:ext>
            </a:extLst>
          </p:cNvPr>
          <p:cNvSpPr txBox="1">
            <a:spLocks/>
          </p:cNvSpPr>
          <p:nvPr/>
        </p:nvSpPr>
        <p:spPr>
          <a:xfrm>
            <a:off x="677864" y="1773238"/>
            <a:ext cx="514928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400" dirty="0" err="1"/>
              <a:t>Looper</a:t>
            </a:r>
            <a:r>
              <a:rPr lang="en-US" sz="2400" dirty="0"/>
              <a:t> -</a:t>
            </a:r>
            <a:r>
              <a:rPr lang="ru-RU" sz="2400" dirty="0"/>
              <a:t> это бесконечный цикл обработки сообщений, которые находятся в </a:t>
            </a:r>
            <a:r>
              <a:rPr lang="ru-RU" sz="2400" dirty="0" err="1"/>
              <a:t>MessageQueue</a:t>
            </a:r>
            <a:r>
              <a:rPr lang="ru-RU" sz="2400" dirty="0"/>
              <a:t>. Экземпляр </a:t>
            </a:r>
            <a:r>
              <a:rPr lang="ru-RU" sz="2400" dirty="0" err="1"/>
              <a:t>Looper</a:t>
            </a:r>
            <a:r>
              <a:rPr lang="ru-RU" sz="2400" dirty="0"/>
              <a:t> для каждого потока он свой. </a:t>
            </a:r>
          </a:p>
          <a:p>
            <a:pPr marL="0" lvl="1" indent="0">
              <a:buNone/>
            </a:pPr>
            <a:r>
              <a:rPr lang="ru-RU" sz="2400" dirty="0" err="1"/>
              <a:t>MessageQueue</a:t>
            </a:r>
            <a:r>
              <a:rPr lang="ru-RU" sz="2400" dirty="0"/>
              <a:t> - очередь сообщений.</a:t>
            </a:r>
          </a:p>
          <a:p>
            <a:pPr marL="0" lvl="1" indent="0">
              <a:buNone/>
            </a:pPr>
            <a:r>
              <a:rPr lang="ru-RU" sz="2400" dirty="0"/>
              <a:t>Message - экземпляр сообщения</a:t>
            </a:r>
            <a:r>
              <a:rPr lang="en-US" sz="2400" dirty="0"/>
              <a:t>.</a:t>
            </a:r>
          </a:p>
          <a:p>
            <a:pPr marL="0" lvl="1" indent="0">
              <a:buNone/>
            </a:pPr>
            <a:r>
              <a:rPr lang="ru-RU" sz="2400" dirty="0" err="1"/>
              <a:t>Handler</a:t>
            </a:r>
            <a:r>
              <a:rPr lang="ru-RU" sz="2400" dirty="0"/>
              <a:t> - обработчик сообщений. </a:t>
            </a:r>
          </a:p>
        </p:txBody>
      </p:sp>
    </p:spTree>
    <p:extLst>
      <p:ext uri="{BB962C8B-B14F-4D97-AF65-F5344CB8AC3E}">
        <p14:creationId xmlns:p14="http://schemas.microsoft.com/office/powerpoint/2010/main" val="89381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Handler. Looper. Message</a:t>
            </a:r>
            <a:endParaRPr lang="ru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847D2FE-C22E-4FBB-9D7C-1CFA2047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43" y="373526"/>
            <a:ext cx="4191402" cy="64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19A96201-F868-46D0-B5F3-C637B5D5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26" y="2705416"/>
            <a:ext cx="6883395" cy="17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34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Handler. Looper. Message</a:t>
            </a:r>
            <a:endParaRPr lang="ru-RU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D8CA42D7-0073-4AFA-A7FA-52262880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33" y="1759700"/>
            <a:ext cx="6072534" cy="45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4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Отправка кода для выполнения на </a:t>
            </a:r>
            <a:r>
              <a:rPr lang="en-US" dirty="0"/>
              <a:t>UI</a:t>
            </a:r>
            <a:r>
              <a:rPr lang="ru-RU" dirty="0"/>
              <a:t> потоке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8F415CB-522B-4CEA-9B30-A1D16916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42" y="2495816"/>
            <a:ext cx="8343115" cy="242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01A964EB-2780-4133-9EA2-DA53191F5743}"/>
              </a:ext>
            </a:extLst>
          </p:cNvPr>
          <p:cNvSpPr txBox="1">
            <a:spLocks/>
          </p:cNvSpPr>
          <p:nvPr/>
        </p:nvSpPr>
        <p:spPr>
          <a:xfrm>
            <a:off x="4160364" y="5711092"/>
            <a:ext cx="3889791" cy="344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ru-RU" sz="1800" dirty="0">
                <a:solidFill>
                  <a:srgbClr val="000000"/>
                </a:solidFill>
              </a:rPr>
              <a:t>Не делайте так!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7281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альтернативы</a:t>
            </a:r>
          </a:p>
        </p:txBody>
      </p:sp>
      <p:pic>
        <p:nvPicPr>
          <p:cNvPr id="19458" name="Picture 2" descr="Our way of migrating from RxJava to Kotlin Coroutines | by Stefan M. |  Medium">
            <a:extLst>
              <a:ext uri="{FF2B5EF4-FFF2-40B4-BE49-F238E27FC236}">
                <a16:creationId xmlns:a16="http://schemas.microsoft.com/office/drawing/2014/main" id="{8A7C1509-3E81-4434-93C2-D78681EA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465139"/>
            <a:ext cx="7578004" cy="474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9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Dispatcher.Main</a:t>
            </a:r>
            <a:r>
              <a:rPr lang="en-US" dirty="0"/>
              <a:t> internal</a:t>
            </a:r>
            <a:endParaRPr lang="ru-RU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2B8128C-B5EC-4605-9A06-581D89BB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98" y="1961998"/>
            <a:ext cx="9978925" cy="29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6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48CADEC-90D6-48B2-B7B9-F979D3DFB087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10993205" cy="442753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В </a:t>
            </a:r>
            <a:r>
              <a:rPr lang="ru-RU" sz="2400" dirty="0" err="1"/>
              <a:t>Android</a:t>
            </a:r>
            <a:r>
              <a:rPr lang="ru-RU" sz="2400" dirty="0"/>
              <a:t> есть главный поток, который отвечает за отрисовку, обработку событий и изменения UI.</a:t>
            </a:r>
          </a:p>
          <a:p>
            <a:pPr lvl="1"/>
            <a:r>
              <a:rPr lang="ru-RU" sz="2400" dirty="0"/>
              <a:t>UI можно менять только из главного потока.</a:t>
            </a:r>
          </a:p>
          <a:p>
            <a:pPr lvl="1"/>
            <a:r>
              <a:rPr lang="ru-RU" sz="2400" dirty="0"/>
              <a:t>В главном потоке нельзя выполнять тяжелые операции: ходить в сеть, записывать и читать с постоянного хранилища и выполняться тяжелые вычисления. Контролировать это можно с помощью </a:t>
            </a:r>
            <a:r>
              <a:rPr lang="ru-RU" sz="2400" dirty="0" err="1"/>
              <a:t>StrictMode</a:t>
            </a:r>
            <a:r>
              <a:rPr lang="ru-RU" sz="2400" dirty="0"/>
              <a:t>.</a:t>
            </a:r>
          </a:p>
          <a:p>
            <a:pPr lvl="1"/>
            <a:r>
              <a:rPr lang="ru-RU" sz="2400" dirty="0"/>
              <a:t>Для операции выше использовать </a:t>
            </a:r>
            <a:r>
              <a:rPr lang="en-US" sz="2400" dirty="0"/>
              <a:t>coroutines</a:t>
            </a:r>
            <a:r>
              <a:rPr lang="ru-RU" sz="2400" dirty="0"/>
              <a:t> с необходимыми </a:t>
            </a:r>
            <a:r>
              <a:rPr lang="ru-RU" sz="2400" dirty="0" err="1"/>
              <a:t>Dispatcher</a:t>
            </a:r>
            <a:r>
              <a:rPr lang="ru-RU" sz="2400" dirty="0"/>
              <a:t>. Для работы с сетью и хранилищем - Dispatcher.IO, для вычислений </a:t>
            </a:r>
            <a:r>
              <a:rPr lang="ru-RU" sz="2400" dirty="0" err="1"/>
              <a:t>Dispatcher.Default</a:t>
            </a:r>
            <a:endParaRPr lang="ru-RU" sz="2400" dirty="0"/>
          </a:p>
          <a:p>
            <a:pPr lvl="1"/>
            <a:r>
              <a:rPr lang="ru-RU" sz="2400" dirty="0"/>
              <a:t>Для выполнения </a:t>
            </a:r>
            <a:r>
              <a:rPr lang="en-US" sz="2400" dirty="0"/>
              <a:t>coroutines</a:t>
            </a:r>
            <a:r>
              <a:rPr lang="ru-RU" sz="2400" dirty="0"/>
              <a:t> на главном потоке, использовать </a:t>
            </a:r>
            <a:r>
              <a:rPr lang="ru-RU" sz="2400" dirty="0" err="1"/>
              <a:t>Dispatcher.Main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09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182819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Взаимодействие с сетью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4B729FB-CA2C-4835-9968-FD1046970371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C9B59FB-6161-4BC5-921D-E1F1BA40E793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24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3366029" cy="64424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8A16FE18-CD2F-7B4D-BA1B-626140CA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00063"/>
              </p:ext>
            </p:extLst>
          </p:nvPr>
        </p:nvGraphicFramePr>
        <p:xfrm>
          <a:off x="4630969" y="719666"/>
          <a:ext cx="688369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855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758843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6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Многопоточность в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Android: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устройство и особенности</a:t>
                      </a:r>
                    </a:p>
                    <a:p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Взаимодействие с сеть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: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клиенты и </a:t>
                      </a:r>
                      <a:r>
                        <a:rPr lang="ru-RU" sz="20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сериализация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 данных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0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1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48CADEC-90D6-48B2-B7B9-F979D3DFB087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10993205" cy="442753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 err="1"/>
              <a:t>Interceptors</a:t>
            </a:r>
            <a:endParaRPr lang="en-US" sz="2400" dirty="0"/>
          </a:p>
          <a:p>
            <a:pPr lvl="1"/>
            <a:r>
              <a:rPr lang="ru-RU" sz="2400" dirty="0"/>
              <a:t>Кэширование</a:t>
            </a:r>
            <a:endParaRPr lang="en-US" sz="2400" dirty="0"/>
          </a:p>
          <a:p>
            <a:pPr lvl="1"/>
            <a:r>
              <a:rPr lang="ru-RU" sz="2400" dirty="0"/>
              <a:t>Работа </a:t>
            </a:r>
            <a:r>
              <a:rPr lang="ru-RU" sz="2400" dirty="0" err="1"/>
              <a:t>cookie</a:t>
            </a:r>
            <a:endParaRPr lang="ru-RU" sz="2400" dirty="0"/>
          </a:p>
          <a:p>
            <a:pPr lvl="1"/>
            <a:r>
              <a:rPr lang="ru-RU" sz="2400" dirty="0"/>
              <a:t>Таймауты</a:t>
            </a:r>
          </a:p>
          <a:p>
            <a:pPr lvl="1"/>
            <a:r>
              <a:rPr lang="en-US" sz="2400" dirty="0"/>
              <a:t>S</a:t>
            </a:r>
            <a:r>
              <a:rPr lang="ru-RU" sz="2400" dirty="0"/>
              <a:t>SL </a:t>
            </a:r>
            <a:r>
              <a:rPr lang="ru-RU" sz="2400" dirty="0" err="1"/>
              <a:t>Pinning</a:t>
            </a:r>
            <a:endParaRPr lang="ru-RU" sz="2400" dirty="0"/>
          </a:p>
          <a:p>
            <a:pPr lvl="1"/>
            <a:r>
              <a:rPr lang="ru-RU" sz="2400" dirty="0"/>
              <a:t>GZIP сжатие </a:t>
            </a:r>
          </a:p>
          <a:p>
            <a:pPr lvl="1"/>
            <a:r>
              <a:rPr lang="ru-RU" sz="2400" dirty="0"/>
              <a:t>Пул соединений</a:t>
            </a:r>
          </a:p>
          <a:p>
            <a:pPr lvl="1"/>
            <a:r>
              <a:rPr lang="ru-RU" sz="2400" dirty="0" err="1"/>
              <a:t>WebSocket</a:t>
            </a:r>
            <a:endParaRPr lang="ru-RU" sz="2400" dirty="0"/>
          </a:p>
          <a:p>
            <a:pPr lvl="1"/>
            <a:r>
              <a:rPr lang="ru-RU" sz="2400" dirty="0"/>
              <a:t>и </a:t>
            </a:r>
            <a:r>
              <a:rPr lang="ru-RU" sz="2400" dirty="0" err="1"/>
              <a:t>тд</a:t>
            </a:r>
            <a:r>
              <a:rPr lang="ru-RU" sz="2400" dirty="0"/>
              <a:t>.</a:t>
            </a:r>
            <a:endParaRPr lang="en-US" sz="2400" dirty="0"/>
          </a:p>
          <a:p>
            <a:pPr lvl="1"/>
            <a:endParaRPr lang="en-US" sz="2400" dirty="0"/>
          </a:p>
          <a:p>
            <a:pPr marL="0" lvl="1" indent="0">
              <a:buNone/>
            </a:pPr>
            <a:r>
              <a:rPr lang="en-US" sz="2400" dirty="0">
                <a:hlinkClick r:id="rId2"/>
              </a:rPr>
              <a:t>https://github.com/square/okhttp/tree/master/samples/guide/src/main/java/okhttp3/recipes/kt</a:t>
            </a:r>
            <a:endParaRPr lang="en-US" sz="2400" dirty="0"/>
          </a:p>
          <a:p>
            <a:pPr marL="0" lvl="1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7787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r>
              <a:rPr lang="en-US" dirty="0"/>
              <a:t>. </a:t>
            </a:r>
            <a:r>
              <a:rPr lang="ru-RU" dirty="0"/>
              <a:t>Пример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CBD6F4B-D19B-4258-B56B-7F74BEF7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06" y="1189148"/>
            <a:ext cx="6073833" cy="44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3CA10-D6C7-4AC6-992A-35363A47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22" y="5885859"/>
            <a:ext cx="9657566" cy="801760"/>
          </a:xfrm>
          <a:prstGeom prst="rect">
            <a:avLst/>
          </a:prstGeom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65CC217B-54C7-4661-AC4A-93168BE2B5E4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4858413" cy="30647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execute –</a:t>
            </a:r>
            <a:r>
              <a:rPr lang="ru-RU" sz="2400" dirty="0"/>
              <a:t>выполнить запрос синхронного</a:t>
            </a:r>
          </a:p>
          <a:p>
            <a:pPr lvl="1"/>
            <a:r>
              <a:rPr lang="en-US" sz="2400" dirty="0"/>
              <a:t>enqueue – </a:t>
            </a:r>
            <a:r>
              <a:rPr lang="ru-RU" sz="2400" dirty="0"/>
              <a:t>выполнить запрос асинхронно </a:t>
            </a:r>
          </a:p>
        </p:txBody>
      </p:sp>
    </p:spTree>
    <p:extLst>
      <p:ext uri="{BB962C8B-B14F-4D97-AF65-F5344CB8AC3E}">
        <p14:creationId xmlns:p14="http://schemas.microsoft.com/office/powerpoint/2010/main" val="192644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r>
              <a:rPr lang="en-US" dirty="0"/>
              <a:t>. Interceptors </a:t>
            </a:r>
            <a:endParaRPr lang="ru-RU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FBE051D-03ED-476A-9799-C689C1AF7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261" y="1000920"/>
            <a:ext cx="5026210" cy="46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8E1477E5-3B5C-42F8-AA6C-F085B5DE48CC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4858413" cy="30647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Application – interceptor </a:t>
            </a:r>
            <a:r>
              <a:rPr lang="ru-RU" sz="2400" dirty="0"/>
              <a:t>между вашим кодом и библиотекой</a:t>
            </a:r>
          </a:p>
          <a:p>
            <a:pPr lvl="1"/>
            <a:r>
              <a:rPr lang="en-US" sz="2400" dirty="0"/>
              <a:t>Network –</a:t>
            </a:r>
            <a:r>
              <a:rPr lang="ru-RU" sz="2400" dirty="0"/>
              <a:t> </a:t>
            </a:r>
            <a:r>
              <a:rPr lang="en-US" sz="2400" dirty="0"/>
              <a:t>interceptor </a:t>
            </a:r>
            <a:r>
              <a:rPr lang="ru-RU" sz="2400" dirty="0"/>
              <a:t>между библиотекой</a:t>
            </a:r>
            <a:r>
              <a:rPr lang="en-US" sz="2400" dirty="0"/>
              <a:t> </a:t>
            </a:r>
            <a:r>
              <a:rPr lang="ru-RU" sz="2400" dirty="0"/>
              <a:t>и сеть. Может перехватывать трафик(</a:t>
            </a:r>
            <a:r>
              <a:rPr lang="en-US" sz="2400" dirty="0"/>
              <a:t>redirect</a:t>
            </a:r>
            <a:r>
              <a:rPr lang="ru-RU" sz="2400" dirty="0"/>
              <a:t> и </a:t>
            </a:r>
            <a:r>
              <a:rPr lang="ru-RU" sz="2400" dirty="0" err="1"/>
              <a:t>тд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429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br>
              <a:rPr lang="en-US" dirty="0"/>
            </a:br>
            <a:r>
              <a:rPr lang="en-US" dirty="0"/>
              <a:t>Interceptors</a:t>
            </a:r>
            <a:br>
              <a:rPr lang="en-US" dirty="0"/>
            </a:br>
            <a:r>
              <a:rPr lang="en-US" dirty="0"/>
              <a:t>Examples </a:t>
            </a:r>
            <a:endParaRPr lang="ru-RU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E255267-8C4C-43ED-B5F5-6886EA33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90" y="1"/>
            <a:ext cx="68015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0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проще? </a:t>
            </a:r>
            <a:r>
              <a:rPr lang="en-US" dirty="0"/>
              <a:t>Retrofit</a:t>
            </a:r>
            <a:endParaRPr lang="ru-RU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CBE6166-CA49-4328-A3F1-B04C22EC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23" y="2472431"/>
            <a:ext cx="39433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D020F4EA-48E7-40DA-A412-522847FB08F8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6123160" cy="47106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REST</a:t>
            </a:r>
            <a:r>
              <a:rPr lang="ru-RU" sz="2400" dirty="0"/>
              <a:t> клиент</a:t>
            </a:r>
            <a:r>
              <a:rPr lang="en-US" sz="2400" dirty="0"/>
              <a:t>: </a:t>
            </a:r>
            <a:r>
              <a:rPr lang="ru-RU" sz="2400" dirty="0"/>
              <a:t>обертка над </a:t>
            </a:r>
            <a:r>
              <a:rPr lang="en-US" sz="2400"/>
              <a:t>Okhttp3</a:t>
            </a:r>
            <a:endParaRPr lang="ru-RU" sz="2400" dirty="0"/>
          </a:p>
          <a:p>
            <a:pPr lvl="1"/>
            <a:r>
              <a:rPr lang="ru-RU" sz="2400" dirty="0"/>
              <a:t>Простое описание запросов</a:t>
            </a:r>
          </a:p>
          <a:p>
            <a:pPr lvl="1"/>
            <a:r>
              <a:rPr lang="ru-RU" sz="2400" dirty="0"/>
              <a:t>Конвертеры для </a:t>
            </a:r>
            <a:r>
              <a:rPr lang="ru-RU" sz="2400" dirty="0" err="1"/>
              <a:t>сериализации</a:t>
            </a:r>
            <a:r>
              <a:rPr lang="en-US" sz="2400" dirty="0"/>
              <a:t>/</a:t>
            </a:r>
            <a:r>
              <a:rPr lang="ru-RU" sz="2400" dirty="0" err="1"/>
              <a:t>десерилиазации</a:t>
            </a:r>
            <a:endParaRPr lang="ru-RU" sz="2400" dirty="0"/>
          </a:p>
          <a:p>
            <a:pPr lvl="1"/>
            <a:r>
              <a:rPr lang="ru-RU" sz="2400" dirty="0"/>
              <a:t>Адаптеров для изменения типа ответа</a:t>
            </a:r>
            <a:r>
              <a:rPr lang="en-US" sz="2400" dirty="0"/>
              <a:t>:</a:t>
            </a:r>
            <a:r>
              <a:rPr lang="ru-RU" sz="2400" dirty="0"/>
              <a:t> адаптер для RxJava2</a:t>
            </a:r>
            <a:r>
              <a:rPr lang="en-US" sz="2400" dirty="0"/>
              <a:t> – </a:t>
            </a:r>
            <a:r>
              <a:rPr lang="ru-RU" sz="2400" dirty="0"/>
              <a:t>ответы в виде стримов.</a:t>
            </a:r>
          </a:p>
          <a:p>
            <a:pPr lvl="1"/>
            <a:r>
              <a:rPr lang="ru-RU" sz="2400" dirty="0"/>
              <a:t>Поддержка </a:t>
            </a:r>
            <a:r>
              <a:rPr lang="en-US" sz="2400" dirty="0"/>
              <a:t>coroutines</a:t>
            </a:r>
            <a:r>
              <a:rPr lang="ru-RU" sz="2400" dirty="0"/>
              <a:t> из коробки</a:t>
            </a:r>
          </a:p>
          <a:p>
            <a:pPr marL="0" lvl="1" indent="0">
              <a:buNone/>
            </a:pPr>
            <a:endParaRPr lang="ru-RU" sz="2400" dirty="0"/>
          </a:p>
          <a:p>
            <a:pPr lvl="1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1241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B194B24-CE12-4E94-B09E-034A917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72" y="1525229"/>
            <a:ext cx="6660578" cy="17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2FD96B81-40DA-46B8-83BD-503A1EC8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72" y="3429000"/>
            <a:ext cx="6139102" cy="315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86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хорошие альтернативы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27272E32-BCC0-4337-A871-F54AE30C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08" y="1752484"/>
            <a:ext cx="6613567" cy="413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892ED8AB-AA0E-4986-A04F-E759C5D2F24B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6123160" cy="47106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Мультиплатформенная библиотека</a:t>
            </a:r>
          </a:p>
          <a:p>
            <a:pPr lvl="1"/>
            <a:r>
              <a:rPr lang="ru-RU" sz="2400" dirty="0"/>
              <a:t>Может быть оберткой над многими клиентами</a:t>
            </a:r>
          </a:p>
          <a:p>
            <a:pPr lvl="1"/>
            <a:r>
              <a:rPr lang="ru-RU" sz="2400" dirty="0"/>
              <a:t>Активно расширяется функционал </a:t>
            </a:r>
          </a:p>
          <a:p>
            <a:pPr marL="0" lvl="1" indent="0">
              <a:buNone/>
            </a:pPr>
            <a:endParaRPr lang="ru-RU" sz="2400" dirty="0"/>
          </a:p>
          <a:p>
            <a:pPr lvl="1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00689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2ED8AB-AA0E-4986-A04F-E759C5D2F24B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6537584" cy="47106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 err="1"/>
              <a:t>Kotlin</a:t>
            </a:r>
            <a:r>
              <a:rPr lang="ru-RU" sz="2400" dirty="0"/>
              <a:t> </a:t>
            </a:r>
            <a:r>
              <a:rPr lang="ru-RU" sz="2400" dirty="0" err="1"/>
              <a:t>Serialization</a:t>
            </a:r>
            <a:r>
              <a:rPr lang="ru-RU" sz="2400" dirty="0"/>
              <a:t> (хорошо дружит с </a:t>
            </a:r>
            <a:r>
              <a:rPr lang="ru-RU" sz="2400" dirty="0" err="1"/>
              <a:t>ktor</a:t>
            </a:r>
            <a:r>
              <a:rPr lang="ru-RU" sz="2400" dirty="0"/>
              <a:t>. работает не только с </a:t>
            </a:r>
            <a:r>
              <a:rPr lang="en-US" sz="2400" dirty="0"/>
              <a:t>JSON</a:t>
            </a:r>
            <a:r>
              <a:rPr lang="ru-RU" sz="2400" dirty="0"/>
              <a:t>)</a:t>
            </a:r>
          </a:p>
          <a:p>
            <a:pPr lvl="1"/>
            <a:r>
              <a:rPr lang="ru-RU" sz="2400" dirty="0" err="1"/>
              <a:t>Gson</a:t>
            </a:r>
            <a:endParaRPr lang="ru-RU" sz="2400" dirty="0"/>
          </a:p>
          <a:p>
            <a:pPr lvl="1"/>
            <a:r>
              <a:rPr lang="ru-RU" sz="2400" dirty="0" err="1"/>
              <a:t>Moshi</a:t>
            </a:r>
            <a:endParaRPr lang="ru-RU" sz="2400" dirty="0"/>
          </a:p>
          <a:p>
            <a:pPr lvl="1"/>
            <a:r>
              <a:rPr lang="ru-RU" sz="2400" dirty="0" err="1"/>
              <a:t>Jackson</a:t>
            </a:r>
            <a:endParaRPr lang="ru-RU" sz="2400" dirty="0"/>
          </a:p>
          <a:p>
            <a:pPr lvl="1"/>
            <a:r>
              <a:rPr lang="ru-RU" sz="2400" dirty="0"/>
              <a:t>и </a:t>
            </a:r>
            <a:r>
              <a:rPr lang="ru-RU" sz="2400" dirty="0" err="1"/>
              <a:t>тд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940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2ED8AB-AA0E-4986-A04F-E759C5D2F24B}"/>
              </a:ext>
            </a:extLst>
          </p:cNvPr>
          <p:cNvSpPr txBox="1">
            <a:spLocks/>
          </p:cNvSpPr>
          <p:nvPr/>
        </p:nvSpPr>
        <p:spPr>
          <a:xfrm>
            <a:off x="677863" y="1773238"/>
            <a:ext cx="6537584" cy="47106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 err="1"/>
              <a:t>Kotlin</a:t>
            </a:r>
            <a:r>
              <a:rPr lang="ru-RU" sz="2400" dirty="0"/>
              <a:t> </a:t>
            </a:r>
            <a:r>
              <a:rPr lang="ru-RU" sz="2400" dirty="0" err="1"/>
              <a:t>Serialization</a:t>
            </a:r>
            <a:r>
              <a:rPr lang="ru-RU" sz="2400" dirty="0"/>
              <a:t> (хорошо дружит с </a:t>
            </a:r>
            <a:r>
              <a:rPr lang="ru-RU" sz="2400" dirty="0" err="1"/>
              <a:t>ktor</a:t>
            </a:r>
            <a:r>
              <a:rPr lang="ru-RU" sz="2400" dirty="0"/>
              <a:t>. работает не только с </a:t>
            </a:r>
            <a:r>
              <a:rPr lang="en-US" sz="2400" dirty="0"/>
              <a:t>JSON</a:t>
            </a:r>
            <a:r>
              <a:rPr lang="ru-RU" sz="2400" dirty="0"/>
              <a:t>)</a:t>
            </a:r>
          </a:p>
          <a:p>
            <a:pPr lvl="1"/>
            <a:r>
              <a:rPr lang="ru-RU" sz="2400" dirty="0" err="1"/>
              <a:t>Gson</a:t>
            </a:r>
            <a:endParaRPr lang="ru-RU" sz="2400" dirty="0"/>
          </a:p>
          <a:p>
            <a:pPr lvl="1"/>
            <a:r>
              <a:rPr lang="ru-RU" sz="2400" dirty="0" err="1">
                <a:solidFill>
                  <a:srgbClr val="FF0000"/>
                </a:solidFill>
              </a:rPr>
              <a:t>Moshi</a:t>
            </a:r>
            <a:endParaRPr lang="ru-RU" sz="2400" dirty="0">
              <a:solidFill>
                <a:srgbClr val="FF0000"/>
              </a:solidFill>
            </a:endParaRPr>
          </a:p>
          <a:p>
            <a:pPr lvl="1"/>
            <a:r>
              <a:rPr lang="ru-RU" sz="2400" dirty="0" err="1"/>
              <a:t>Jackson</a:t>
            </a:r>
            <a:endParaRPr lang="ru-RU" sz="2400" dirty="0"/>
          </a:p>
          <a:p>
            <a:pPr lvl="1"/>
            <a:r>
              <a:rPr lang="ru-RU" sz="2400" dirty="0"/>
              <a:t>и </a:t>
            </a:r>
            <a:r>
              <a:rPr lang="ru-RU" sz="2400" dirty="0" err="1"/>
              <a:t>тд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553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Moshi + Retrofit. 1</a:t>
            </a:r>
            <a:endParaRPr lang="ru-RU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06733EBE-D533-48D3-89A3-E71EB7F00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661247"/>
            <a:ext cx="6804089" cy="6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6C2E69A7-81E4-446E-A565-D4CB0CEB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3014748"/>
            <a:ext cx="6169471" cy="27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5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182819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Многопоточность в </a:t>
            </a:r>
            <a:r>
              <a:rPr lang="en-US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1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Moshi + Retrofit. 2</a:t>
            </a:r>
            <a:endParaRPr lang="ru-RU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7E1AF63-8003-4C8E-9BDC-03AB7CE7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99" y="1613206"/>
            <a:ext cx="6665218" cy="15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B8FA3DB4-F5D2-4266-A233-BD3A5466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83" y="3429000"/>
            <a:ext cx="5734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6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Moshi. </a:t>
            </a:r>
            <a:r>
              <a:rPr lang="en-US" dirty="0" err="1"/>
              <a:t>CodeGen</a:t>
            </a:r>
            <a:r>
              <a:rPr lang="en-US" dirty="0"/>
              <a:t> 1</a:t>
            </a:r>
            <a:endParaRPr lang="ru-RU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D3B9B5E1-C2F8-4210-B775-872D0A96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5" y="1657350"/>
            <a:ext cx="7334200" cy="15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9EC1DC5A-2E30-4637-AAB1-55E5651B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6" y="3801060"/>
            <a:ext cx="7334200" cy="14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92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Moshi. </a:t>
            </a:r>
            <a:r>
              <a:rPr lang="en-US" dirty="0" err="1"/>
              <a:t>CodeGen</a:t>
            </a:r>
            <a:r>
              <a:rPr lang="en-US" dirty="0"/>
              <a:t> 2</a:t>
            </a:r>
            <a:endParaRPr lang="ru-RU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A2FB2B2-131E-4970-9952-6796CCA4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12" y="4595186"/>
            <a:ext cx="8877497" cy="22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E3F6E4A8-0CFE-4D6B-9E26-995FAA7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670388"/>
            <a:ext cx="57340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52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Moshi. </a:t>
            </a:r>
            <a:r>
              <a:rPr lang="en-US" dirty="0" err="1"/>
              <a:t>CodeGen</a:t>
            </a:r>
            <a:r>
              <a:rPr lang="en-US" dirty="0"/>
              <a:t> 3</a:t>
            </a:r>
            <a:endParaRPr lang="ru-RU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5CE0597-6B4F-44FD-AA87-DAB9FDB1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9" y="2200535"/>
            <a:ext cx="8430834" cy="33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9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2742289"/>
          </a:xfrm>
        </p:spPr>
        <p:txBody>
          <a:bodyPr anchor="t"/>
          <a:lstStyle/>
          <a:p>
            <a:r>
              <a:rPr lang="ru-RU" dirty="0"/>
              <a:t>Теперь к практике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082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7598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1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Процессы и потоки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03B0A-4A25-4557-BA5A-2439CE62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08" y="1787237"/>
            <a:ext cx="8618584" cy="37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9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Отрисовка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1D659263-A043-4B75-9641-7FA1E5502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4457" r="12246"/>
          <a:stretch/>
        </p:blipFill>
        <p:spPr bwMode="auto">
          <a:xfrm>
            <a:off x="1812960" y="1300315"/>
            <a:ext cx="8584601" cy="42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31EB2D82-6D30-4B6D-B208-2876D175ED86}"/>
              </a:ext>
            </a:extLst>
          </p:cNvPr>
          <p:cNvSpPr txBox="1">
            <a:spLocks/>
          </p:cNvSpPr>
          <p:nvPr/>
        </p:nvSpPr>
        <p:spPr>
          <a:xfrm>
            <a:off x="4160364" y="5711092"/>
            <a:ext cx="3889791" cy="344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60fps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1000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/60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f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~16.67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040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Отрисовка</a:t>
            </a:r>
            <a:r>
              <a:rPr lang="en-US" dirty="0"/>
              <a:t>. </a:t>
            </a:r>
            <a:r>
              <a:rPr lang="ru-RU" dirty="0"/>
              <a:t>Фриз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2">
            <a:extLst>
              <a:ext uri="{FF2B5EF4-FFF2-40B4-BE49-F238E27FC236}">
                <a16:creationId xmlns:a16="http://schemas.microsoft.com/office/drawing/2014/main" id="{31EB2D82-6D30-4B6D-B208-2876D175ED86}"/>
              </a:ext>
            </a:extLst>
          </p:cNvPr>
          <p:cNvSpPr txBox="1">
            <a:spLocks/>
          </p:cNvSpPr>
          <p:nvPr/>
        </p:nvSpPr>
        <p:spPr>
          <a:xfrm>
            <a:off x="4160364" y="5711092"/>
            <a:ext cx="3889791" cy="344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60fps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1000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/60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f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~16.67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endParaRPr lang="ru-RU" sz="11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A221FDC-332F-403E-A660-8E2A6B1A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23865" r="10733"/>
          <a:stretch/>
        </p:blipFill>
        <p:spPr bwMode="auto">
          <a:xfrm>
            <a:off x="2125113" y="1463040"/>
            <a:ext cx="7941774" cy="3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68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Отрисовка</a:t>
            </a:r>
            <a:r>
              <a:rPr lang="en-US" dirty="0"/>
              <a:t>. </a:t>
            </a:r>
            <a:r>
              <a:rPr lang="ru-RU" dirty="0"/>
              <a:t>Фриз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2">
            <a:extLst>
              <a:ext uri="{FF2B5EF4-FFF2-40B4-BE49-F238E27FC236}">
                <a16:creationId xmlns:a16="http://schemas.microsoft.com/office/drawing/2014/main" id="{31EB2D82-6D30-4B6D-B208-2876D175ED86}"/>
              </a:ext>
            </a:extLst>
          </p:cNvPr>
          <p:cNvSpPr txBox="1">
            <a:spLocks/>
          </p:cNvSpPr>
          <p:nvPr/>
        </p:nvSpPr>
        <p:spPr>
          <a:xfrm>
            <a:off x="4160364" y="5711092"/>
            <a:ext cx="3889791" cy="344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60fps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1000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/60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f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~16.67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ms</a:t>
            </a:r>
            <a:endParaRPr lang="ru-RU" sz="11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A221FDC-332F-403E-A660-8E2A6B1A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23865" r="10733"/>
          <a:stretch/>
        </p:blipFill>
        <p:spPr bwMode="auto">
          <a:xfrm>
            <a:off x="2125113" y="1463040"/>
            <a:ext cx="7941774" cy="3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0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ANR. </a:t>
            </a:r>
            <a:r>
              <a:rPr lang="ru-RU" dirty="0"/>
              <a:t>Приложение не отвечает </a:t>
            </a:r>
            <a:r>
              <a:rPr lang="en-US" dirty="0"/>
              <a:t>~5</a:t>
            </a:r>
            <a:r>
              <a:rPr lang="ru-RU" dirty="0"/>
              <a:t> секунд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003459-14E6-8446-A096-D1585C372D20}"/>
              </a:ext>
            </a:extLst>
          </p:cNvPr>
          <p:cNvCxnSpPr/>
          <p:nvPr/>
        </p:nvCxnSpPr>
        <p:spPr>
          <a:xfrm flipH="1">
            <a:off x="8111315" y="692150"/>
            <a:ext cx="9261" cy="5508625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740EE3-1339-4E94-81EA-36468B06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81" y="2068267"/>
            <a:ext cx="4543637" cy="27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928876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1_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17430</TotalTime>
  <Words>575</Words>
  <Application>Microsoft Office PowerPoint</Application>
  <PresentationFormat>Широкоэкранный</PresentationFormat>
  <Paragraphs>106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46</vt:i4>
      </vt:variant>
    </vt:vector>
  </HeadingPairs>
  <TitlesOfParts>
    <vt:vector size="55" baseType="lpstr">
      <vt:lpstr>Arial</vt:lpstr>
      <vt:lpstr>Calibri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1_VK New Color</vt:lpstr>
      <vt:lpstr>Многопоточность и сетевое взаимодействие</vt:lpstr>
      <vt:lpstr>Не забудьте отметиться на портале  </vt:lpstr>
      <vt:lpstr>Содержание</vt:lpstr>
      <vt:lpstr>Многопоточность в Android</vt:lpstr>
      <vt:lpstr>Процессы и потоки</vt:lpstr>
      <vt:lpstr>Отрисовка</vt:lpstr>
      <vt:lpstr>Отрисовка. Фриз</vt:lpstr>
      <vt:lpstr>Отрисовка. Фриз</vt:lpstr>
      <vt:lpstr>ANR. Приложение не отвечает ~5 секунд</vt:lpstr>
      <vt:lpstr>Detect problems. Logs</vt:lpstr>
      <vt:lpstr>Detect problems. Profiler</vt:lpstr>
      <vt:lpstr>Detect problems. HWUI Rendering</vt:lpstr>
      <vt:lpstr>Strict Mode</vt:lpstr>
      <vt:lpstr>Strict Mode. Write on Main Thread</vt:lpstr>
      <vt:lpstr>Strict Mode. Write on Main Thread</vt:lpstr>
      <vt:lpstr>Strict Mode. Write on Main Thread</vt:lpstr>
      <vt:lpstr>Network. Main Thread</vt:lpstr>
      <vt:lpstr>Нельзя выполнять запросы в сеть из главного потока</vt:lpstr>
      <vt:lpstr>Исправляем</vt:lpstr>
      <vt:lpstr>Нельзя менять UI не из главного потока</vt:lpstr>
      <vt:lpstr>ActivityThread.class</vt:lpstr>
      <vt:lpstr>Handler. Looper. Message</vt:lpstr>
      <vt:lpstr>Handler. Looper. Message</vt:lpstr>
      <vt:lpstr>Handler. Looper. Message</vt:lpstr>
      <vt:lpstr>Отправка кода для выполнения на UI потоке</vt:lpstr>
      <vt:lpstr>Есть альтернативы</vt:lpstr>
      <vt:lpstr>Dispatcher.Main internal</vt:lpstr>
      <vt:lpstr>Итог</vt:lpstr>
      <vt:lpstr>Взаимодействие с сетью</vt:lpstr>
      <vt:lpstr>OkHttp </vt:lpstr>
      <vt:lpstr>OkHttp. Пример </vt:lpstr>
      <vt:lpstr>OkHttp. Interceptors </vt:lpstr>
      <vt:lpstr>OkHttp Interceptors Examples </vt:lpstr>
      <vt:lpstr>Еще проще? Retrofit</vt:lpstr>
      <vt:lpstr>Retrofit</vt:lpstr>
      <vt:lpstr>Есть хорошие альтернативы</vt:lpstr>
      <vt:lpstr>JSON</vt:lpstr>
      <vt:lpstr>JSON</vt:lpstr>
      <vt:lpstr>Moshi + Retrofit. 1</vt:lpstr>
      <vt:lpstr>Moshi + Retrofit. 2</vt:lpstr>
      <vt:lpstr>Moshi. CodeGen 1</vt:lpstr>
      <vt:lpstr>Moshi. CodeGen 2</vt:lpstr>
      <vt:lpstr>Moshi. CodeGen 3</vt:lpstr>
      <vt:lpstr>Теперь к практике  </vt:lpstr>
      <vt:lpstr>Не забудьте отметиться на портале  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Jan Clod Nu Mum</cp:lastModifiedBy>
  <cp:revision>67</cp:revision>
  <dcterms:created xsi:type="dcterms:W3CDTF">2020-08-24T10:59:58Z</dcterms:created>
  <dcterms:modified xsi:type="dcterms:W3CDTF">2022-04-06T17:43:04Z</dcterms:modified>
</cp:coreProperties>
</file>